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9"/>
  </p:notesMasterIdLst>
  <p:handoutMasterIdLst>
    <p:handoutMasterId r:id="rId20"/>
  </p:handoutMasterIdLst>
  <p:sldIdLst>
    <p:sldId id="292" r:id="rId5"/>
    <p:sldId id="283" r:id="rId6"/>
    <p:sldId id="272" r:id="rId7"/>
    <p:sldId id="257" r:id="rId8"/>
    <p:sldId id="2145705546" r:id="rId9"/>
    <p:sldId id="2145705573" r:id="rId10"/>
    <p:sldId id="2145705547" r:id="rId11"/>
    <p:sldId id="2145705575" r:id="rId12"/>
    <p:sldId id="2145705577" r:id="rId13"/>
    <p:sldId id="256" r:id="rId14"/>
    <p:sldId id="2145705576" r:id="rId15"/>
    <p:sldId id="258" r:id="rId16"/>
    <p:sldId id="291" r:id="rId17"/>
    <p:sldId id="293" r:id="rId1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B0D"/>
    <a:srgbClr val="E2973C"/>
    <a:srgbClr val="9BD49E"/>
    <a:srgbClr val="F6A287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30/05/2025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30/05/2025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30/05/2025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30/05/2025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30/05/2025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30/05/2025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30/05/2025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30/05/2025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30/05/2025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30/05/2025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30/05/2025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30/05/2025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30/05/2025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85880" y="0"/>
            <a:ext cx="153926" cy="6858000"/>
          </a:xfrm>
          <a:prstGeom prst="rect">
            <a:avLst/>
          </a:prstGeom>
          <a:solidFill>
            <a:srgbClr val="E29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30/05/2025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43BFE5-B413-C390-251D-B84D79D0C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0"/>
          <a:stretch/>
        </p:blipFill>
        <p:spPr>
          <a:xfrm>
            <a:off x="-290079" y="3841"/>
            <a:ext cx="5287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30/05/2025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9B44-31BE-4CDC-A9FA-7995252ACB77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EBA2-24CA-4703-954E-12E50731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13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30/05/2025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30/05/2025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30/05/2025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30/05/2025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30/05/2025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30/05/2025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30/05/2025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2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buikspieren.nl/lifestyle-en-mindset/focu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4505" y="758952"/>
            <a:ext cx="5839547" cy="3227514"/>
          </a:xfrm>
        </p:spPr>
        <p:txBody>
          <a:bodyPr>
            <a:normAutofit fontScale="90000"/>
          </a:bodyPr>
          <a:lstStyle/>
          <a:p>
            <a:r>
              <a:rPr lang="it-IT" dirty="0"/>
              <a:t>Dalle linee guida ai PDTA: quali sono le figure di riferimento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0542" y="4508500"/>
            <a:ext cx="6230533" cy="1279652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E98B0D"/>
                </a:solidFill>
              </a:rPr>
              <a:t>Mirto Foletto</a:t>
            </a:r>
          </a:p>
          <a:p>
            <a:r>
              <a:rPr lang="it-IT" sz="1200" b="1" dirty="0">
                <a:solidFill>
                  <a:srgbClr val="E98B0D"/>
                </a:solidFill>
              </a:rPr>
              <a:t>Chirurgia bariatrica – azienda ospedale-</a:t>
            </a:r>
            <a:r>
              <a:rPr lang="it-IT" sz="1200" b="1" dirty="0" err="1">
                <a:solidFill>
                  <a:srgbClr val="E98B0D"/>
                </a:solidFill>
              </a:rPr>
              <a:t>unversità</a:t>
            </a:r>
            <a:r>
              <a:rPr lang="it-IT" sz="1200" b="1" dirty="0">
                <a:solidFill>
                  <a:srgbClr val="E98B0D"/>
                </a:solidFill>
              </a:rPr>
              <a:t> </a:t>
            </a:r>
            <a:r>
              <a:rPr lang="it-IT" sz="1200" b="1" dirty="0" err="1">
                <a:solidFill>
                  <a:srgbClr val="E98B0D"/>
                </a:solidFill>
              </a:rPr>
              <a:t>padova</a:t>
            </a:r>
            <a:endParaRPr lang="it-IT" sz="1200" b="1" dirty="0">
              <a:solidFill>
                <a:srgbClr val="E98B0D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3CFEFD3-4291-7015-730D-6EB09F21B4EC}"/>
              </a:ext>
            </a:extLst>
          </p:cNvPr>
          <p:cNvSpPr txBox="1"/>
          <p:nvPr/>
        </p:nvSpPr>
        <p:spPr>
          <a:xfrm>
            <a:off x="9032060" y="6299901"/>
            <a:ext cx="30821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u="sng" dirty="0">
                <a:solidFill>
                  <a:srgbClr val="0070C0"/>
                </a:solidFill>
              </a:rPr>
              <a:t>mirto.foletto@unipd.it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9550" y="922338"/>
            <a:ext cx="9144000" cy="23876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Indicatori di risultato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601200" cy="2798762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Tx/>
              <a:buChar char="-"/>
            </a:pPr>
            <a:r>
              <a:rPr lang="it-IT" dirty="0"/>
              <a:t>Riduzione della mortalità globale e per patologia</a:t>
            </a:r>
          </a:p>
          <a:p>
            <a:pPr marL="342900" indent="-342900" algn="l">
              <a:buFontTx/>
              <a:buChar char="-"/>
            </a:pPr>
            <a:r>
              <a:rPr lang="it-IT" dirty="0"/>
              <a:t>Miglioramento/Risoluzione delle complicanze e dei fattori di rischio</a:t>
            </a:r>
          </a:p>
          <a:p>
            <a:pPr marL="342900" indent="-342900" algn="l">
              <a:buFontTx/>
              <a:buChar char="-"/>
            </a:pPr>
            <a:r>
              <a:rPr lang="it-IT" dirty="0"/>
              <a:t>Riduzione/sospensione farmaci per patologie croniche correlate e complicanti (T2DM, HTN, OSAS …)</a:t>
            </a:r>
          </a:p>
          <a:p>
            <a:pPr marL="342900" indent="-342900" algn="l">
              <a:buFontTx/>
              <a:buChar char="-"/>
            </a:pPr>
            <a:r>
              <a:rPr lang="it-IT" dirty="0"/>
              <a:t>Perdita percentuale BMI/EW</a:t>
            </a:r>
          </a:p>
          <a:p>
            <a:pPr marL="342900" indent="-342900" algn="l">
              <a:buFontTx/>
              <a:buChar char="-"/>
            </a:pPr>
            <a:r>
              <a:rPr lang="it-IT" dirty="0"/>
              <a:t>Miglioramento </a:t>
            </a:r>
            <a:r>
              <a:rPr lang="it-IT" dirty="0" err="1"/>
              <a:t>QoL</a:t>
            </a:r>
            <a:r>
              <a:rPr lang="it-IT" dirty="0"/>
              <a:t> (questionari)</a:t>
            </a:r>
          </a:p>
          <a:p>
            <a:pPr marL="342900" indent="-342900">
              <a:buFontTx/>
              <a:buChar char="-"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895975" y="685800"/>
            <a:ext cx="60198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Centro per lo </a:t>
            </a:r>
            <a:r>
              <a:rPr lang="it-IT" b="1">
                <a:solidFill>
                  <a:schemeClr val="bg1"/>
                </a:solidFill>
              </a:rPr>
              <a:t>Studio e </a:t>
            </a:r>
            <a:r>
              <a:rPr lang="it-IT" b="1" dirty="0">
                <a:solidFill>
                  <a:schemeClr val="bg1"/>
                </a:solidFill>
              </a:rPr>
              <a:t>il Trattamento Integrato dell’Obesità</a:t>
            </a:r>
          </a:p>
        </p:txBody>
      </p:sp>
    </p:spTree>
    <p:extLst>
      <p:ext uri="{BB962C8B-B14F-4D97-AF65-F5344CB8AC3E}">
        <p14:creationId xmlns:p14="http://schemas.microsoft.com/office/powerpoint/2010/main" val="646424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Indicatori di processo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Numero prestazioni ambulatoriali totali</a:t>
            </a:r>
          </a:p>
          <a:p>
            <a:r>
              <a:rPr lang="it-IT" dirty="0"/>
              <a:t>Numero interventi chirurgici</a:t>
            </a:r>
          </a:p>
          <a:p>
            <a:r>
              <a:rPr lang="it-IT" dirty="0"/>
              <a:t>Liste di attesa per accessi ambulatoriali (prime visite e controlli)</a:t>
            </a:r>
          </a:p>
          <a:p>
            <a:r>
              <a:rPr lang="it-IT" dirty="0"/>
              <a:t>Liste di attesa per intervento chirurgico</a:t>
            </a:r>
          </a:p>
          <a:p>
            <a:r>
              <a:rPr lang="it-IT" dirty="0"/>
              <a:t>Risorse Umane dedicate/volume complessivo attività</a:t>
            </a:r>
          </a:p>
          <a:p>
            <a:r>
              <a:rPr lang="it-IT" dirty="0"/>
              <a:t>Degenza media </a:t>
            </a:r>
          </a:p>
          <a:p>
            <a:r>
              <a:rPr lang="it-IT" dirty="0"/>
              <a:t>Tasso ricovero per complicanze</a:t>
            </a:r>
          </a:p>
          <a:p>
            <a:r>
              <a:rPr lang="it-IT" dirty="0"/>
              <a:t>Qualità percepita (questionari URP)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924550" y="276225"/>
            <a:ext cx="60198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Centro per lo Studio e il Trattamento Integrato dell’Obesità</a:t>
            </a:r>
          </a:p>
        </p:txBody>
      </p:sp>
    </p:spTree>
    <p:extLst>
      <p:ext uri="{BB962C8B-B14F-4D97-AF65-F5344CB8AC3E}">
        <p14:creationId xmlns:p14="http://schemas.microsoft.com/office/powerpoint/2010/main" val="135701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599" y="1441450"/>
            <a:ext cx="10963275" cy="1325563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/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sz="4400" b="1" dirty="0">
                <a:solidFill>
                  <a:srgbClr val="FF0000"/>
                </a:solidFill>
              </a:rPr>
              <a:t>Barriere all’implementazione e proposte di sviluppo </a:t>
            </a:r>
            <a:r>
              <a:rPr lang="it-IT" sz="3100" dirty="0"/>
              <a:t>(Padova Hub Regionale e Centro di Coordinamento Rete Veneta Obesità)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42975" y="3144837"/>
            <a:ext cx="10515600" cy="3055938"/>
          </a:xfrm>
        </p:spPr>
        <p:txBody>
          <a:bodyPr/>
          <a:lstStyle/>
          <a:p>
            <a:r>
              <a:rPr lang="it-IT" dirty="0"/>
              <a:t>Adeguamento della piattaforma informatica ed interfacciamento automatico con SDO (Piano Nazionale Esiti) e creazione registro Regionale di Patologia</a:t>
            </a:r>
          </a:p>
          <a:p>
            <a:r>
              <a:rPr lang="it-IT" dirty="0"/>
              <a:t>Dotazione Minima necessaria di risorse umane</a:t>
            </a:r>
          </a:p>
          <a:p>
            <a:r>
              <a:rPr lang="it-IT" dirty="0"/>
              <a:t>Ricerca e sviluppo (nuove tecnologie, protocolli terapeutici, sperimentazione clinica)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000750" y="828675"/>
            <a:ext cx="60198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Centro per lo Studio e il Trattamento Integrato dell’Obesità</a:t>
            </a:r>
          </a:p>
        </p:txBody>
      </p:sp>
    </p:spTree>
    <p:extLst>
      <p:ext uri="{BB962C8B-B14F-4D97-AF65-F5344CB8AC3E}">
        <p14:creationId xmlns:p14="http://schemas.microsoft.com/office/powerpoint/2010/main" val="3178892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interno, arredo, muro, persona">
            <a:extLst>
              <a:ext uri="{FF2B5EF4-FFF2-40B4-BE49-F238E27FC236}">
                <a16:creationId xmlns:a16="http://schemas.microsoft.com/office/drawing/2014/main" id="{1C56D487-8D9E-F13E-C2BF-5FEA2005F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5922"/>
            <a:ext cx="4372078" cy="437207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D73823-77C9-10CD-397A-2BB685E9901C}"/>
              </a:ext>
            </a:extLst>
          </p:cNvPr>
          <p:cNvSpPr txBox="1"/>
          <p:nvPr/>
        </p:nvSpPr>
        <p:spPr>
          <a:xfrm>
            <a:off x="1737360" y="796829"/>
            <a:ext cx="10228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5">
                    <a:lumMod val="75000"/>
                  </a:schemeClr>
                </a:solidFill>
              </a:rPr>
              <a:t>Le linee guida sono le fondamenta del PDTA</a:t>
            </a:r>
          </a:p>
          <a:p>
            <a:r>
              <a:rPr lang="it-IT" sz="3600" b="1" dirty="0">
                <a:solidFill>
                  <a:srgbClr val="E2973C"/>
                </a:solidFill>
              </a:rPr>
              <a:t>Il PDTA è la madrelingua del team multidisciplinare</a:t>
            </a:r>
          </a:p>
        </p:txBody>
      </p:sp>
      <p:pic>
        <p:nvPicPr>
          <p:cNvPr id="5" name="Immagine 4" descr="Immagine che contiene vetro a mano, cerchio">
            <a:extLst>
              <a:ext uri="{FF2B5EF4-FFF2-40B4-BE49-F238E27FC236}">
                <a16:creationId xmlns:a16="http://schemas.microsoft.com/office/drawing/2014/main" id="{122F6394-8DD7-5E11-4E54-D11F6D077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383382" y="2139414"/>
            <a:ext cx="2721429" cy="272142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0E936CF-79A8-285F-18F7-77720FF9ADAC}"/>
              </a:ext>
            </a:extLst>
          </p:cNvPr>
          <p:cNvSpPr txBox="1"/>
          <p:nvPr/>
        </p:nvSpPr>
        <p:spPr>
          <a:xfrm>
            <a:off x="4918166" y="5120641"/>
            <a:ext cx="590441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Empowerment del soggetto preso in carica</a:t>
            </a:r>
          </a:p>
          <a:p>
            <a:r>
              <a:rPr lang="it-IT" sz="2400" b="1" dirty="0">
                <a:solidFill>
                  <a:srgbClr val="C00000"/>
                </a:solidFill>
              </a:rPr>
              <a:t>Empowerment del Team</a:t>
            </a:r>
          </a:p>
          <a:p>
            <a:r>
              <a:rPr lang="it-IT" sz="2400" b="1" dirty="0">
                <a:solidFill>
                  <a:srgbClr val="C00000"/>
                </a:solidFill>
              </a:rPr>
              <a:t>Accountability della nostra pratica clinica</a:t>
            </a:r>
          </a:p>
          <a:p>
            <a:r>
              <a:rPr lang="it-IT" sz="3200" b="1" dirty="0"/>
              <a:t>Risorse</a:t>
            </a:r>
            <a:r>
              <a:rPr lang="it-IT" sz="3200" b="1" dirty="0">
                <a:solidFill>
                  <a:srgbClr val="FFC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tangolo 1">
            <a:extLst>
              <a:ext uri="{FF2B5EF4-FFF2-40B4-BE49-F238E27FC236}">
                <a16:creationId xmlns:a16="http://schemas.microsoft.com/office/drawing/2014/main" id="{B01A1A0C-8A43-406B-A906-B45DEA6E0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1481138"/>
            <a:ext cx="62865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77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2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definisce il “macro” processo dell’intera gestione di un problema di salute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, adattando, le raccomandazioni delle linee guida (LG) alle esigenze del contesto locale (CL) secondo metodologie validate, in maniera condivisa                     tra tutti i professionisti.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Esso descrive e rappresenta la sequenza </a:t>
            </a:r>
          </a:p>
          <a:p>
            <a:pPr marL="457200" marR="0" lvl="1" indent="-277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spaziale (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where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) </a:t>
            </a:r>
          </a:p>
          <a:p>
            <a:pPr marL="457200" marR="0" lvl="1" indent="-277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temporale (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when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) </a:t>
            </a:r>
          </a:p>
          <a:p>
            <a:pPr marL="457200" marR="0" lvl="1" indent="-277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attività svolte (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how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) </a:t>
            </a:r>
          </a:p>
          <a:p>
            <a:pPr marL="457200" marR="0" lvl="1" indent="-277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dai diversi professionisti (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who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in maniera 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omogenea e condivisa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PA = LG + CL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3D1BBE3E-179D-4AE5-9A61-4504E4C7C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0439" y="2071688"/>
            <a:ext cx="2714625" cy="42148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388" name="Rettangolo 5">
            <a:extLst>
              <a:ext uri="{FF2B5EF4-FFF2-40B4-BE49-F238E27FC236}">
                <a16:creationId xmlns:a16="http://schemas.microsoft.com/office/drawing/2014/main" id="{F265FCB3-485B-4B03-8D76-1A2998E0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5" y="547689"/>
            <a:ext cx="5176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PERCORSO ASSISTENZIALE</a:t>
            </a:r>
            <a:endParaRPr kumimoji="0" lang="it-IT" altLang="it-IT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13" descr="http://www.regione.veneto.it/VenetoGlobale/UserFiles/Image/Anno%20X_2007_10/ospedale%20padova.jpg">
            <a:extLst>
              <a:ext uri="{FF2B5EF4-FFF2-40B4-BE49-F238E27FC236}">
                <a16:creationId xmlns:a16="http://schemas.microsoft.com/office/drawing/2014/main" id="{662FD6EF-8BD0-434D-9F5E-F2A07EB80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76" y="1"/>
            <a:ext cx="2276475" cy="1770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A6C6502-2911-44A6-B3AC-C1BA5B922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30834CD-F61E-4C98-B422-7BD869609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81306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8883CC4-B9E3-4D16-AD56-8258F7979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142875"/>
            <a:ext cx="5286375" cy="755650"/>
          </a:xfrm>
          <a:prstGeom prst="rect">
            <a:avLst/>
          </a:prstGeom>
          <a:solidFill>
            <a:srgbClr val="3366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ADAPTING</a:t>
            </a:r>
          </a:p>
        </p:txBody>
      </p:sp>
      <p:pic>
        <p:nvPicPr>
          <p:cNvPr id="30725" name="Immagine 6" descr="Immagine5.jpg">
            <a:extLst>
              <a:ext uri="{FF2B5EF4-FFF2-40B4-BE49-F238E27FC236}">
                <a16:creationId xmlns:a16="http://schemas.microsoft.com/office/drawing/2014/main" id="{668A600B-5D45-4BB3-AB7D-1A81AFA5D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1000125"/>
            <a:ext cx="4835525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Immagine 7" descr="Immagine6.jpg">
            <a:extLst>
              <a:ext uri="{FF2B5EF4-FFF2-40B4-BE49-F238E27FC236}">
                <a16:creationId xmlns:a16="http://schemas.microsoft.com/office/drawing/2014/main" id="{B31C018D-66DF-48F6-9C86-35068860D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1" y="1143001"/>
            <a:ext cx="3459163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3" descr="_DSC1724c.jpg">
            <a:extLst>
              <a:ext uri="{FF2B5EF4-FFF2-40B4-BE49-F238E27FC236}">
                <a16:creationId xmlns:a16="http://schemas.microsoft.com/office/drawing/2014/main" id="{8301E7D6-DFBF-4DCF-AC3E-4DAC3DBBBD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22" y="1435429"/>
            <a:ext cx="5654187" cy="398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97" y="6008"/>
            <a:ext cx="12258924" cy="692246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PDTA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5095"/>
            <a:ext cx="2159000" cy="21590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214" y="1290645"/>
            <a:ext cx="2324100" cy="214312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40267" y="4978400"/>
            <a:ext cx="2569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92D050"/>
                </a:solidFill>
              </a:rPr>
              <a:t>Percorso clinico</a:t>
            </a:r>
          </a:p>
          <a:p>
            <a:r>
              <a:rPr lang="it-IT" sz="2000" b="1" dirty="0">
                <a:solidFill>
                  <a:srgbClr val="92D050"/>
                </a:solidFill>
              </a:rPr>
              <a:t>Percorso organizzativo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454401" y="5086071"/>
            <a:ext cx="4170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CONDIVISO</a:t>
            </a:r>
            <a:r>
              <a:rPr lang="it-IT" b="1" dirty="0">
                <a:solidFill>
                  <a:schemeClr val="bg1"/>
                </a:solidFill>
              </a:rPr>
              <a:t> TRA TUTTI I PROFESSIONISTI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558146" y="4812172"/>
            <a:ext cx="45817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LINEE GUIDA E RACCOMANDAZIONI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CONTESTUALIZZATE DIVERSE SITUAZIONI 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ORGANIZZATIVO-GESTIONALI LOCALI</a:t>
            </a:r>
          </a:p>
        </p:txBody>
      </p:sp>
    </p:spTree>
    <p:extLst>
      <p:ext uri="{BB962C8B-B14F-4D97-AF65-F5344CB8AC3E}">
        <p14:creationId xmlns:p14="http://schemas.microsoft.com/office/powerpoint/2010/main" val="183006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pdta0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49" y="812359"/>
            <a:ext cx="4384676" cy="54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492312" y="57150"/>
          <a:ext cx="3098613" cy="6800850"/>
        </p:xfrm>
        <a:graphic>
          <a:graphicData uri="http://schemas.openxmlformats.org/drawingml/2006/table">
            <a:tbl>
              <a:tblPr/>
              <a:tblGrid>
                <a:gridCol w="3098613">
                  <a:extLst>
                    <a:ext uri="{9D8B030D-6E8A-4147-A177-3AD203B41FA5}">
                      <a16:colId xmlns:a16="http://schemas.microsoft.com/office/drawing/2014/main" val="2546079095"/>
                    </a:ext>
                  </a:extLst>
                </a:gridCol>
              </a:tblGrid>
              <a:tr h="6800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1:</a:t>
                      </a:r>
                      <a:r>
                        <a:rPr lang="it-IT" sz="9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Triage</a:t>
                      </a:r>
                      <a:endParaRPr lang="it-IT" sz="9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MMG, Specialista ambulatoriale/ospedaliero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-----------------------------------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2: Presa in carico</a:t>
                      </a:r>
                      <a:endParaRPr lang="it-IT" sz="9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anamnesi/EO generali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ricerca sintomi OSAS e questionario ESS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(allegato A)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anamnesi alimentare (allegato B)  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questionari motori (allegato C)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test psicometrici per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assessment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psicologico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(allegato D)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Chirurgo,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Internista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Nutrizionista/Dietista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-----------------------------------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3</a:t>
                      </a:r>
                      <a:r>
                        <a:rPr lang="it-IT" sz="9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: </a:t>
                      </a:r>
                      <a:r>
                        <a:rPr lang="it-IT" sz="9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Criteri di esclusione</a:t>
                      </a:r>
                      <a:endParaRPr lang="it-IT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età </a:t>
                      </a:r>
                      <a:r>
                        <a:rPr lang="it-IT" sz="900" b="1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≥ 70 aa</a:t>
                      </a:r>
                      <a:endParaRPr lang="it-IT" sz="900" b="1" dirty="0"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ASA IV</a:t>
                      </a:r>
                      <a:endParaRPr lang="it-IT" sz="900" b="1" dirty="0"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rifiuto del pz all’approccio chirurgico</a:t>
                      </a:r>
                      <a:endParaRPr lang="it-IT" sz="900" b="1" dirty="0"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4: </a:t>
                      </a:r>
                      <a:r>
                        <a:rPr lang="it-IT" sz="900" b="1" dirty="0" err="1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Fenotipizzazione</a:t>
                      </a:r>
                      <a:endParaRPr lang="it-IT" sz="900" dirty="0">
                        <a:solidFill>
                          <a:srgbClr val="25934A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esami di laboratorio 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valutazione nutrizionale con diario alimentare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polisonnografia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se sintomi OSAS/ESS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assessment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psicologico quando richiesto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auspicabile  valutazione Medicina Sport (corollario1)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5: </a:t>
                      </a:r>
                      <a:r>
                        <a:rPr lang="it-IT" sz="900" b="1" dirty="0" err="1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Stadiazione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dell’obesità sec. Edmonton Score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(allegato E)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6: Esami preoperatori di I livello</a:t>
                      </a:r>
                      <a:endParaRPr lang="it-IT" sz="900" dirty="0">
                        <a:solidFill>
                          <a:srgbClr val="25934A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EGDS con biopsie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RX tubo digerente prime vie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Ecografia addome completo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preoperatori di II livello (se necessari)</a:t>
                      </a:r>
                      <a:endParaRPr lang="it-IT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7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pH</a:t>
                      </a:r>
                      <a:r>
                        <a:rPr lang="it-IT" sz="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manometria esofagea</a:t>
                      </a:r>
                      <a:endParaRPr lang="it-IT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RMN/TAC</a:t>
                      </a:r>
                      <a:endParaRPr lang="it-IT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7: Preparazione</a:t>
                      </a:r>
                      <a:endParaRPr lang="it-IT" sz="900" dirty="0">
                        <a:solidFill>
                          <a:srgbClr val="25934A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rivalutazione internistica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counseling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nutrizionale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ev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. nutrizione riabilitativa 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ev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. supporto psicologico 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ev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training esercizio fisico in palestra didattica e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recall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infermieristico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Chirurgo    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Internista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Nutrizionista/Dietista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Psicologo Clinico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</a:t>
                      </a:r>
                      <a:r>
                        <a:rPr lang="it-IT" sz="700" b="1" i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delloSport</a:t>
                      </a:r>
                      <a:endParaRPr lang="it-IT" sz="700" b="1" i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Specialista dell’esercizio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Case</a:t>
                      </a:r>
                      <a:r>
                        <a:rPr lang="it-IT" sz="700" b="1" i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manager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706240"/>
                  </a:ext>
                </a:extLst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8394565" y="257175"/>
          <a:ext cx="3787910" cy="5857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7910">
                  <a:extLst>
                    <a:ext uri="{9D8B030D-6E8A-4147-A177-3AD203B41FA5}">
                      <a16:colId xmlns:a16="http://schemas.microsoft.com/office/drawing/2014/main" val="2654803700"/>
                    </a:ext>
                  </a:extLst>
                </a:gridCol>
              </a:tblGrid>
              <a:tr h="5857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300" b="1" dirty="0">
                          <a:solidFill>
                            <a:srgbClr val="25934A"/>
                          </a:solidFill>
                          <a:effectLst/>
                        </a:rPr>
                        <a:t> </a:t>
                      </a:r>
                      <a:endParaRPr lang="it-IT" sz="900" b="1" dirty="0">
                        <a:solidFill>
                          <a:srgbClr val="25934A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Nota 8: </a:t>
                      </a:r>
                      <a:r>
                        <a:rPr lang="it-IT" sz="900" b="1" dirty="0" err="1">
                          <a:solidFill>
                            <a:srgbClr val="25934A"/>
                          </a:solidFill>
                          <a:effectLst/>
                        </a:rPr>
                        <a:t>Predegenza</a:t>
                      </a:r>
                      <a:endParaRPr lang="it-IT" sz="900" b="1" dirty="0">
                        <a:solidFill>
                          <a:srgbClr val="25934A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routine preoperatoria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rivalutazione antropometrica e dieta preoperatoria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</a:t>
                      </a:r>
                      <a:r>
                        <a:rPr lang="it-IT" sz="900" dirty="0" err="1">
                          <a:effectLst/>
                        </a:rPr>
                        <a:t>ev</a:t>
                      </a:r>
                      <a:r>
                        <a:rPr lang="it-IT" sz="900" dirty="0">
                          <a:effectLst/>
                        </a:rPr>
                        <a:t>. nutrizione riabilitativa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visita anestesiologica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edico Nutrizionista/</a:t>
                      </a:r>
                      <a:r>
                        <a:rPr lang="it-IT" sz="700" b="1" dirty="0" err="1">
                          <a:solidFill>
                            <a:srgbClr val="FF0000"/>
                          </a:solidFill>
                          <a:effectLst/>
                        </a:rPr>
                        <a:t>DIetista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Anestesista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FF0000"/>
                          </a:solidFill>
                          <a:effectLst/>
                        </a:rPr>
                        <a:t>Medico Internista/Chirurgo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Nota 9: Dimissione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indicazioni nutrizionali post-operatorie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3366FF"/>
                          </a:solidFill>
                          <a:effectLst/>
                        </a:rPr>
                        <a:t> </a:t>
                      </a:r>
                      <a:r>
                        <a:rPr lang="it-IT" sz="900" dirty="0" err="1">
                          <a:solidFill>
                            <a:srgbClr val="3366FF"/>
                          </a:solidFill>
                          <a:effectLst/>
                        </a:rPr>
                        <a:t>Ev</a:t>
                      </a:r>
                      <a:r>
                        <a:rPr lang="it-IT" sz="900" dirty="0">
                          <a:solidFill>
                            <a:srgbClr val="3366FF"/>
                          </a:solidFill>
                          <a:effectLst/>
                        </a:rPr>
                        <a:t>. presa in carico delle complicanze chirurgiche,  internistiche, nutrizionali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Chirurgo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Internista,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Nutrizionista/Dietista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Nota 10: Follow-up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- 1 mese: chirurgico e dietologico/nutrizionale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- 3/6/12 mesi: internistico e dietologico/nutrizionale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</a:t>
                      </a:r>
                      <a:r>
                        <a:rPr lang="it-IT" sz="900" dirty="0" err="1">
                          <a:effectLst/>
                        </a:rPr>
                        <a:t>ev</a:t>
                      </a:r>
                      <a:r>
                        <a:rPr lang="it-IT" sz="900" dirty="0">
                          <a:effectLst/>
                        </a:rPr>
                        <a:t>. indagini diagnostiche se complicanze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</a:t>
                      </a:r>
                      <a:r>
                        <a:rPr lang="it-IT" sz="900" dirty="0" err="1">
                          <a:effectLst/>
                        </a:rPr>
                        <a:t>ev</a:t>
                      </a:r>
                      <a:r>
                        <a:rPr lang="it-IT" sz="900" dirty="0">
                          <a:effectLst/>
                        </a:rPr>
                        <a:t>. valutazione di chirurgia plastica (corollario 2)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obesità e gravidanza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- 6 e 12 mesi: auspicabile rivalutazione funzionale e prescrizione esercizio fisico (corollario 1)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Chirurgo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Internista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Nutrizionista/Dietista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dello Sport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Chirurgo Plastico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Nota 11: Terapia medica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Percorso medico internistico, nutrizionale, indicazione e promozione dell’attività fisica, farmacologico, </a:t>
                      </a:r>
                      <a:r>
                        <a:rPr lang="it-IT" sz="900" dirty="0" err="1">
                          <a:effectLst/>
                        </a:rPr>
                        <a:t>ev</a:t>
                      </a:r>
                      <a:r>
                        <a:rPr lang="it-IT" sz="900" dirty="0">
                          <a:effectLst/>
                        </a:rPr>
                        <a:t>. percorso psicoterapeutico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Internista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Nutrizionista/Dietista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dello Sport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Psicologo Clinico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 Nota 12: Rivalutazione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Multidisciplinare per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eventuale chirurgia di revisione/conversione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eventuale ricovero per nutrizione riabilitativa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Chirurgo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Internista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Nutrizionista/</a:t>
                      </a:r>
                      <a:r>
                        <a:rPr lang="it-IT" sz="700" b="1" dirty="0" err="1">
                          <a:solidFill>
                            <a:srgbClr val="FF0000"/>
                          </a:solidFill>
                          <a:effectLst/>
                        </a:rPr>
                        <a:t>Dietoista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Psicologo Clinico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3219" marR="3321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588590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752975" y="180975"/>
            <a:ext cx="211455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PDTA ADULTO</a:t>
            </a:r>
          </a:p>
        </p:txBody>
      </p:sp>
    </p:spTree>
    <p:extLst>
      <p:ext uri="{BB962C8B-B14F-4D97-AF65-F5344CB8AC3E}">
        <p14:creationId xmlns:p14="http://schemas.microsoft.com/office/powerpoint/2010/main" val="26652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9FCD854-74D9-4BEA-A3D6-27055DACF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8" y="0"/>
            <a:ext cx="3820712" cy="25954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420EEB2-7882-44E0-ADF0-52E8C0747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084" y="205911"/>
            <a:ext cx="3701831" cy="191401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0813D66-049F-47C1-B240-CD0FADCAB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002" y="547077"/>
            <a:ext cx="4129335" cy="172712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4A77B3E-B367-4A14-90CC-E8530327A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89" y="2712420"/>
            <a:ext cx="3701831" cy="330151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E231020-2C1B-42CC-9AB7-C7EB21E83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6116" y="4363178"/>
            <a:ext cx="5288421" cy="212137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39E1454-7D33-4722-8822-6A529B8A20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9109" y="2933045"/>
            <a:ext cx="2341076" cy="330151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AB263BE0-9939-43FB-B4DA-368184BDF7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0400" y="2246591"/>
            <a:ext cx="3544048" cy="227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1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62150" y="942975"/>
            <a:ext cx="689522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PDTA CAMBIA LA LOGICA DEL ‘MERCATO’ SANITARIO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304565" y="1561743"/>
            <a:ext cx="8210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ORGANIZZAZIONE SANITARIA NON PRODUCE </a:t>
            </a:r>
            <a:r>
              <a:rPr lang="it-IT" sz="2000" b="1" dirty="0">
                <a:solidFill>
                  <a:srgbClr val="00B0F0"/>
                </a:solidFill>
              </a:rPr>
              <a:t>PRESTAZIONI </a:t>
            </a:r>
            <a:r>
              <a:rPr lang="it-IT" sz="2000" b="1" dirty="0">
                <a:solidFill>
                  <a:srgbClr val="0070C0"/>
                </a:solidFill>
              </a:rPr>
              <a:t>MA </a:t>
            </a:r>
            <a:r>
              <a:rPr lang="it-IT" sz="2000" b="1" dirty="0">
                <a:solidFill>
                  <a:srgbClr val="36B436"/>
                </a:solidFill>
              </a:rPr>
              <a:t>OUTCOMES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84" y="2599217"/>
            <a:ext cx="2433133" cy="218266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08" y="1918692"/>
            <a:ext cx="991859" cy="123982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61951" y="3178048"/>
            <a:ext cx="3295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RIDUZIONE DELLA VARIABILITA’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03427" y="3784670"/>
            <a:ext cx="379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INTEGRAZIONE MULTIDISCIPLINARE E MULTIPROFESSIONALE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3903" y="4632398"/>
            <a:ext cx="415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RESPONSABILIZZAZIONE DELLE FIGURE PROFESSIONALI</a:t>
            </a:r>
          </a:p>
          <a:p>
            <a:r>
              <a:rPr lang="it-IT" dirty="0">
                <a:solidFill>
                  <a:srgbClr val="FF0000"/>
                </a:solidFill>
              </a:rPr>
              <a:t>RUOLI, COMPETENZE, RESPONSABILITA’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209925" y="5624125"/>
            <a:ext cx="490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INDICATORI DI STRUTTURA PROCESSO E OUTCOME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229350" y="4509700"/>
            <a:ext cx="357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RIDUZIONE DEGLI ERRORI</a:t>
            </a:r>
          </a:p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GESTIONE PROATTIVA DEL RISCHIO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258050" y="369055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MIGLIORAMENTO DELLA QUALITA’ PERCEPITA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296150" y="2614225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65335E"/>
                </a:solidFill>
              </a:rPr>
              <a:t>PROMOZIONE CONTINUITA’ ASSISTENZIALE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314700" y="2199143"/>
            <a:ext cx="392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D63EA3"/>
                </a:solidFill>
              </a:rPr>
              <a:t>RAZIONALIZZAZIONE DELLA SPESA</a:t>
            </a:r>
          </a:p>
        </p:txBody>
      </p:sp>
      <p:sp>
        <p:nvSpPr>
          <p:cNvPr id="4" name="Freccia circolare in su 3"/>
          <p:cNvSpPr/>
          <p:nvPr/>
        </p:nvSpPr>
        <p:spPr>
          <a:xfrm rot="9343819">
            <a:off x="200025" y="1895475"/>
            <a:ext cx="1216152" cy="731520"/>
          </a:xfrm>
          <a:prstGeom prst="curvedUpArrow">
            <a:avLst/>
          </a:prstGeom>
          <a:solidFill>
            <a:srgbClr val="FF0000"/>
          </a:solidFill>
          <a:ln>
            <a:solidFill>
              <a:srgbClr val="D63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Rettangolo 8">
            <a:extLst>
              <a:ext uri="{FF2B5EF4-FFF2-40B4-BE49-F238E27FC236}">
                <a16:creationId xmlns:a16="http://schemas.microsoft.com/office/drawing/2014/main" id="{ABDF19F2-E7E1-6784-4171-17D7D7FA41C2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ttangolo 9">
            <a:extLst>
              <a:ext uri="{FF2B5EF4-FFF2-40B4-BE49-F238E27FC236}">
                <a16:creationId xmlns:a16="http://schemas.microsoft.com/office/drawing/2014/main" id="{4955A97D-4E07-AE35-F3C2-DC8C58ED71F3}"/>
              </a:ext>
            </a:extLst>
          </p:cNvPr>
          <p:cNvSpPr/>
          <p:nvPr/>
        </p:nvSpPr>
        <p:spPr>
          <a:xfrm>
            <a:off x="0" y="-9525"/>
            <a:ext cx="12192000" cy="895238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arallelogramma 14">
            <a:extLst>
              <a:ext uri="{FF2B5EF4-FFF2-40B4-BE49-F238E27FC236}">
                <a16:creationId xmlns:a16="http://schemas.microsoft.com/office/drawing/2014/main" id="{2D5337F6-5EE1-060D-ACD1-4050003DBBB5}"/>
              </a:ext>
            </a:extLst>
          </p:cNvPr>
          <p:cNvSpPr/>
          <p:nvPr/>
        </p:nvSpPr>
        <p:spPr>
          <a:xfrm>
            <a:off x="4667250" y="0"/>
            <a:ext cx="2857500" cy="8952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arallelogramma 14">
            <a:extLst>
              <a:ext uri="{FF2B5EF4-FFF2-40B4-BE49-F238E27FC236}">
                <a16:creationId xmlns:a16="http://schemas.microsoft.com/office/drawing/2014/main" id="{C341C157-F7AC-FDC3-CAFF-88EB90CC4E18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tangolo 8">
            <a:extLst>
              <a:ext uri="{FF2B5EF4-FFF2-40B4-BE49-F238E27FC236}">
                <a16:creationId xmlns:a16="http://schemas.microsoft.com/office/drawing/2014/main" id="{8A5A5EFA-DF0A-75A2-3235-2BF1003A4B98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Parallelogramma 14">
            <a:extLst>
              <a:ext uri="{FF2B5EF4-FFF2-40B4-BE49-F238E27FC236}">
                <a16:creationId xmlns:a16="http://schemas.microsoft.com/office/drawing/2014/main" id="{86394FA1-C53B-67C5-769F-84D26A693DB0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19780A-51B1-938A-6ADF-DE3A7BFAD83C}"/>
              </a:ext>
            </a:extLst>
          </p:cNvPr>
          <p:cNvSpPr txBox="1"/>
          <p:nvPr/>
        </p:nvSpPr>
        <p:spPr>
          <a:xfrm>
            <a:off x="8552068" y="634936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E3B9CE"/>
                </a:solidFill>
              </a:rPr>
              <a:t>360° Patient journey</a:t>
            </a:r>
          </a:p>
        </p:txBody>
      </p:sp>
    </p:spTree>
    <p:extLst>
      <p:ext uri="{BB962C8B-B14F-4D97-AF65-F5344CB8AC3E}">
        <p14:creationId xmlns:p14="http://schemas.microsoft.com/office/powerpoint/2010/main" val="427078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DE5F160-BB88-48BF-A0C4-16662172C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17" y="2760661"/>
            <a:ext cx="5058383" cy="22276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79471CE-3C7E-43AA-B312-15463FD2D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391" y="15638"/>
            <a:ext cx="5316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9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dta0504">
            <a:extLst>
              <a:ext uri="{FF2B5EF4-FFF2-40B4-BE49-F238E27FC236}">
                <a16:creationId xmlns:a16="http://schemas.microsoft.com/office/drawing/2014/main" id="{531B8199-68DD-CC9A-3048-8E36AE210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342" y="479331"/>
            <a:ext cx="2353885" cy="294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F94E481-0BEA-C87A-774B-B0E71DC5A51B}"/>
              </a:ext>
            </a:extLst>
          </p:cNvPr>
          <p:cNvSpPr txBox="1"/>
          <p:nvPr/>
        </p:nvSpPr>
        <p:spPr>
          <a:xfrm>
            <a:off x="1293223" y="3540033"/>
            <a:ext cx="10117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chemeClr val="bg2">
                    <a:lumMod val="50000"/>
                  </a:schemeClr>
                </a:solidFill>
              </a:rPr>
              <a:t>Case Manager – Infermiere di percorso</a:t>
            </a:r>
          </a:p>
        </p:txBody>
      </p:sp>
    </p:spTree>
    <p:extLst>
      <p:ext uri="{BB962C8B-B14F-4D97-AF65-F5344CB8AC3E}">
        <p14:creationId xmlns:p14="http://schemas.microsoft.com/office/powerpoint/2010/main" val="44324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143</TotalTime>
  <Words>379</Words>
  <Application>Microsoft Office PowerPoint</Application>
  <PresentationFormat>Widescreen</PresentationFormat>
  <Paragraphs>161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MS Mincho</vt:lpstr>
      <vt:lpstr>Arial</vt:lpstr>
      <vt:lpstr>Calibri</vt:lpstr>
      <vt:lpstr>Segoe UI</vt:lpstr>
      <vt:lpstr>Tahoma</vt:lpstr>
      <vt:lpstr>Times New Roman</vt:lpstr>
      <vt:lpstr>Wingdings</vt:lpstr>
      <vt:lpstr>RetrospectVTI</vt:lpstr>
      <vt:lpstr>Dalle linee guida ai PDTA: quali sono le figure di riferimento</vt:lpstr>
      <vt:lpstr>Presentazione standard di PowerPoint</vt:lpstr>
      <vt:lpstr>Presentazione standard di PowerPoint</vt:lpstr>
      <vt:lpstr>PDTA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Indicatori di risultato</vt:lpstr>
      <vt:lpstr>Indicatori di processo</vt:lpstr>
      <vt:lpstr> Barriere all’implementazione e proposte di sviluppo (Padova Hub Regionale e Centro di Coordinamento Rete Veneta Obesità) 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Eliana Rispoli</cp:lastModifiedBy>
  <cp:revision>14</cp:revision>
  <dcterms:created xsi:type="dcterms:W3CDTF">2022-02-27T17:36:31Z</dcterms:created>
  <dcterms:modified xsi:type="dcterms:W3CDTF">2025-05-30T06:34:14Z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